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2010" y="-8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1597820"/>
            <a:ext cx="7772400" cy="1102519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673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917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900113"/>
            <a:ext cx="4038601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1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576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00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6389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5111749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3746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81"/>
          <a:stretch/>
        </p:blipFill>
        <p:spPr bwMode="auto">
          <a:xfrm>
            <a:off x="-36512" y="1"/>
            <a:ext cx="9180512" cy="5143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36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dirty="0" smtClean="0"/>
              <a:t>Course &amp; 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Introduction to Central Venous Access</a:t>
            </a:r>
          </a:p>
          <a:p>
            <a:pPr marL="0" indent="0" algn="ctr">
              <a:buNone/>
            </a:pPr>
            <a:endParaRPr lang="en-GB" sz="1400" dirty="0" smtClean="0"/>
          </a:p>
          <a:p>
            <a:pPr marL="0" indent="0" algn="just">
              <a:buNone/>
            </a:pPr>
            <a:r>
              <a:rPr lang="en-GB" sz="1400" dirty="0" smtClean="0"/>
              <a:t>An introduction to CVC insertion for core trainees in anaesthesia, ACCS and intensive care medicine.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Aim to understand </a:t>
            </a:r>
            <a:r>
              <a:rPr lang="en-GB" sz="1400" dirty="0"/>
              <a:t>the anatomy, indications, complications and aftercare </a:t>
            </a:r>
            <a:r>
              <a:rPr lang="en-GB" sz="1400" dirty="0" smtClean="0"/>
              <a:t>of  CVC </a:t>
            </a:r>
            <a:r>
              <a:rPr lang="en-GB" sz="1400" dirty="0"/>
              <a:t>insertion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 smtClean="0"/>
              <a:t>Provide the basis to insert CVC </a:t>
            </a:r>
            <a:r>
              <a:rPr lang="en-GB" sz="1400" dirty="0"/>
              <a:t>using US guidance</a:t>
            </a:r>
          </a:p>
          <a:p>
            <a:pPr marL="0" indent="0" algn="just">
              <a:buNone/>
            </a:pPr>
            <a:endParaRPr lang="en-GB" sz="1400" dirty="0"/>
          </a:p>
          <a:p>
            <a:pPr marL="0" indent="0" algn="just">
              <a:buNone/>
            </a:pPr>
            <a:r>
              <a:rPr lang="en-GB" sz="1400" dirty="0" smtClean="0"/>
              <a:t>On-line ‘</a:t>
            </a:r>
            <a:r>
              <a:rPr lang="en-GB" sz="1400" dirty="0"/>
              <a:t>M</a:t>
            </a:r>
            <a:r>
              <a:rPr lang="en-GB" sz="1400" dirty="0" smtClean="0"/>
              <a:t>oodle’ preparatory component followed by practical hands-on ultrasound practice on mannequins and models.</a:t>
            </a:r>
          </a:p>
          <a:p>
            <a:pPr marL="0" indent="0" algn="just">
              <a:buNone/>
            </a:pPr>
            <a:endParaRPr lang="en-GB" sz="1400" dirty="0"/>
          </a:p>
          <a:p>
            <a:pPr marL="0" indent="0" algn="just">
              <a:buNone/>
            </a:pPr>
            <a:r>
              <a:rPr lang="en-GB" sz="1400" dirty="0" smtClean="0"/>
              <a:t>Senior experienced faculty with supervision and feedback   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 algn="just">
              <a:buNone/>
            </a:pPr>
            <a:endParaRPr lang="en-GB" sz="1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Where: </a:t>
            </a:r>
          </a:p>
          <a:p>
            <a:r>
              <a:rPr lang="en-GB" dirty="0" smtClean="0"/>
              <a:t>QE UHB Education Suite 5</a:t>
            </a:r>
            <a:r>
              <a:rPr lang="en-GB" baseline="30000" dirty="0" smtClean="0"/>
              <a:t>th</a:t>
            </a:r>
            <a:r>
              <a:rPr lang="en-GB" dirty="0" smtClean="0"/>
              <a:t> floor - Heritage Building</a:t>
            </a:r>
          </a:p>
          <a:p>
            <a:endParaRPr lang="en-GB" dirty="0" smtClean="0"/>
          </a:p>
          <a:p>
            <a:r>
              <a:rPr lang="en-GB" dirty="0" smtClean="0"/>
              <a:t>When:</a:t>
            </a:r>
          </a:p>
          <a:p>
            <a:r>
              <a:rPr lang="en-GB" smtClean="0"/>
              <a:t>1</a:t>
            </a:r>
            <a:r>
              <a:rPr lang="en-GB" baseline="30000" smtClean="0"/>
              <a:t>st,</a:t>
            </a:r>
            <a:r>
              <a:rPr lang="en-GB" smtClean="0"/>
              <a:t> 3</a:t>
            </a:r>
            <a:r>
              <a:rPr lang="en-GB" baseline="30000" smtClean="0"/>
              <a:t>rd</a:t>
            </a:r>
            <a:r>
              <a:rPr lang="en-GB" smtClean="0"/>
              <a:t> </a:t>
            </a:r>
            <a:r>
              <a:rPr lang="en-GB" smtClean="0"/>
              <a:t>and </a:t>
            </a:r>
            <a:r>
              <a:rPr lang="en-GB" dirty="0"/>
              <a:t>5</a:t>
            </a:r>
            <a:r>
              <a:rPr lang="en-GB" baseline="30000" smtClean="0"/>
              <a:t>th</a:t>
            </a:r>
            <a:r>
              <a:rPr lang="en-GB" smtClean="0"/>
              <a:t> </a:t>
            </a:r>
            <a:r>
              <a:rPr lang="en-GB" dirty="0" smtClean="0"/>
              <a:t>Tuesday of the month</a:t>
            </a:r>
          </a:p>
          <a:p>
            <a:endParaRPr lang="en-GB" dirty="0" smtClean="0"/>
          </a:p>
          <a:p>
            <a:r>
              <a:rPr lang="en-GB" dirty="0" smtClean="0"/>
              <a:t>What:</a:t>
            </a:r>
            <a:endParaRPr lang="en-GB" dirty="0"/>
          </a:p>
          <a:p>
            <a:r>
              <a:rPr lang="en-GB" dirty="0" smtClean="0"/>
              <a:t>Half day session – 4 delegates per session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Book via:</a:t>
            </a:r>
            <a:endParaRPr lang="en-GB" dirty="0"/>
          </a:p>
          <a:p>
            <a:r>
              <a:rPr lang="en-GB" dirty="0" smtClean="0"/>
              <a:t>Dr James </a:t>
            </a:r>
            <a:r>
              <a:rPr lang="en-GB" dirty="0" err="1" smtClean="0"/>
              <a:t>Cuell</a:t>
            </a:r>
            <a:r>
              <a:rPr lang="en-GB" dirty="0" smtClean="0"/>
              <a:t> – Consultant Anaesthetist</a:t>
            </a:r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James.cuell@uhb.nhs.uk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494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HB_fordark">
      <a:dk1>
        <a:srgbClr val="FFFFFF"/>
      </a:dk1>
      <a:lt1>
        <a:srgbClr val="FFFFFF"/>
      </a:lt1>
      <a:dk2>
        <a:srgbClr val="663399"/>
      </a:dk2>
      <a:lt2>
        <a:srgbClr val="B8CCE4"/>
      </a:lt2>
      <a:accent1>
        <a:srgbClr val="4F81BD"/>
      </a:accent1>
      <a:accent2>
        <a:srgbClr val="66CC33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HB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115</Words>
  <Application>Microsoft Office PowerPoint</Application>
  <PresentationFormat>On-screen Show (16:9)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Course &amp; Contact Details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Ricks</dc:creator>
  <cp:lastModifiedBy>James Cuell (Anaesthetics)</cp:lastModifiedBy>
  <cp:revision>12</cp:revision>
  <dcterms:created xsi:type="dcterms:W3CDTF">2017-11-15T08:13:33Z</dcterms:created>
  <dcterms:modified xsi:type="dcterms:W3CDTF">2022-02-14T10:56:53Z</dcterms:modified>
</cp:coreProperties>
</file>